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5" r:id="rId2"/>
    <p:sldId id="287" r:id="rId3"/>
    <p:sldId id="288" r:id="rId4"/>
    <p:sldId id="289" r:id="rId5"/>
    <p:sldId id="290" r:id="rId6"/>
    <p:sldId id="291" r:id="rId7"/>
    <p:sldId id="292" r:id="rId8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6600"/>
    <a:srgbClr val="0099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56" autoAdjust="0"/>
    <p:restoredTop sz="94660"/>
  </p:normalViewPr>
  <p:slideViewPr>
    <p:cSldViewPr snapToGrid="0">
      <p:cViewPr>
        <p:scale>
          <a:sx n="56" d="100"/>
          <a:sy n="56" d="100"/>
        </p:scale>
        <p:origin x="-1074" y="1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AF40E9A-A436-405A-BF88-E281D9C87D76}" type="datetimeFigureOut">
              <a:rPr lang="nl-NL"/>
              <a:pPr>
                <a:defRPr/>
              </a:pPr>
              <a:t>8-6-2015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nl-N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C3DC7B-7148-4472-B46D-908BC86AA11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0967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63A19-CD3F-41E0-B7B2-AED4BF54B59F}" type="datetimeFigureOut">
              <a:rPr lang="nl-NL"/>
              <a:pPr>
                <a:defRPr/>
              </a:pPr>
              <a:t>8-6-2015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4B79A-7EF2-43E6-A5BF-7F59C8C957E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E4F4A-A5B2-4231-92F1-60E3629D30F4}" type="datetimeFigureOut">
              <a:rPr lang="nl-NL"/>
              <a:pPr>
                <a:defRPr/>
              </a:pPr>
              <a:t>8-6-2015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189DE-F8CF-4D68-AD14-D3DC5DF1B71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9D0CA-52AE-449F-82D9-A7A993C91070}" type="datetimeFigureOut">
              <a:rPr lang="nl-NL"/>
              <a:pPr>
                <a:defRPr/>
              </a:pPr>
              <a:t>8-6-2015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DBBFC-3141-466D-B5F8-72FBA41F289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3237" y="160337"/>
            <a:ext cx="8519747" cy="595801"/>
          </a:xfrm>
        </p:spPr>
        <p:txBody>
          <a:bodyPr/>
          <a:lstStyle>
            <a:lvl1pPr algn="l">
              <a:defRPr sz="3200" b="1">
                <a:solidFill>
                  <a:srgbClr val="7030A0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653" y="905608"/>
            <a:ext cx="8546123" cy="572379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5pPr>
              <a:defRPr sz="2000"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E7CF-7B06-4E86-B079-6D55298EF7EE}" type="datetimeFigureOut">
              <a:rPr lang="nl-NL"/>
              <a:pPr>
                <a:defRPr/>
              </a:pPr>
              <a:t>8-6-2015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8867E-FB61-4067-9FD3-26D68B4C7DE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94CBB-472C-4541-AF58-91B6AC017611}" type="datetimeFigureOut">
              <a:rPr lang="nl-NL"/>
              <a:pPr>
                <a:defRPr/>
              </a:pPr>
              <a:t>8-6-2015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6CB8A-3DD5-4BCB-8F68-4EB19D08D31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BC75F-F6DD-4CC9-9593-89D69FB6861B}" type="datetimeFigureOut">
              <a:rPr lang="nl-NL"/>
              <a:pPr>
                <a:defRPr/>
              </a:pPr>
              <a:t>8-6-2015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7316C-B9D2-4BD7-A57D-85DC61233D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12394-023F-460B-8238-1DED431A51A6}" type="datetimeFigureOut">
              <a:rPr lang="nl-NL"/>
              <a:pPr>
                <a:defRPr/>
              </a:pPr>
              <a:t>8-6-2015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9970B-AB61-413A-9D4D-37279E50AF1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88A83-4D7C-4766-808F-E625D64C4D34}" type="datetimeFigureOut">
              <a:rPr lang="nl-NL"/>
              <a:pPr>
                <a:defRPr/>
              </a:pPr>
              <a:t>8-6-2015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E2262-D951-4F45-B189-2A8903A7762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4863B-BADE-422B-8908-1C91A5A827A6}" type="datetimeFigureOut">
              <a:rPr lang="nl-NL"/>
              <a:pPr>
                <a:defRPr/>
              </a:pPr>
              <a:t>8-6-2015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10F0B-BBCA-492A-80B5-9D898817FD1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3BC50-0F7A-4E27-A7CB-9F4B12C4B18A}" type="datetimeFigureOut">
              <a:rPr lang="nl-NL"/>
              <a:pPr>
                <a:defRPr/>
              </a:pPr>
              <a:t>8-6-2015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C1891-330B-4991-AC2B-6632EDFF7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55A8D6-600C-472D-A66D-43C9F875C9FE}" type="datetimeFigureOut">
              <a:rPr lang="nl-NL"/>
              <a:pPr>
                <a:defRPr/>
              </a:pPr>
              <a:t>8-6-2015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A4BB5-2F2F-44D4-9037-43F75BB6BB6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8.6 Van reactieschema naar reactievergelijking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11075" y="1114989"/>
            <a:ext cx="71241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Opdracht 25:</a:t>
            </a:r>
            <a:endParaRPr lang="nl-NL" b="1" dirty="0"/>
          </a:p>
          <a:p>
            <a:pPr marL="457200" indent="-457200">
              <a:buAutoNum type="alphaLcParenR"/>
            </a:pPr>
            <a:r>
              <a:rPr lang="nl-NL" b="1" dirty="0" smtClean="0"/>
              <a:t>2C(s) + O</a:t>
            </a:r>
            <a:r>
              <a:rPr lang="nl-NL" baseline="-25000" dirty="0" smtClean="0"/>
              <a:t>2</a:t>
            </a:r>
            <a:r>
              <a:rPr lang="nl-NL" dirty="0" smtClean="0"/>
              <a:t>(g)                  2CO(g)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2Fe(s</a:t>
            </a:r>
            <a:r>
              <a:rPr lang="nl-NL" b="1" dirty="0"/>
              <a:t>) + 3 </a:t>
            </a:r>
            <a:r>
              <a:rPr lang="nl-NL" b="1" dirty="0" smtClean="0"/>
              <a:t>Cl</a:t>
            </a:r>
            <a:r>
              <a:rPr lang="nl-NL" baseline="-25000" dirty="0" smtClean="0"/>
              <a:t>2</a:t>
            </a:r>
            <a:r>
              <a:rPr lang="nl-NL" b="1" dirty="0" smtClean="0"/>
              <a:t>(g)                2 FeCl</a:t>
            </a:r>
            <a:r>
              <a:rPr lang="nl-NL" baseline="-25000" dirty="0" smtClean="0"/>
              <a:t>3</a:t>
            </a:r>
            <a:r>
              <a:rPr lang="nl-NL" b="1" dirty="0" smtClean="0"/>
              <a:t>(s)</a:t>
            </a:r>
          </a:p>
          <a:p>
            <a:pPr marL="457200" indent="-457200">
              <a:buAutoNum type="alphaLcParenR"/>
            </a:pPr>
            <a:r>
              <a:rPr lang="nl-NL" b="1" dirty="0"/>
              <a:t>4</a:t>
            </a:r>
            <a:r>
              <a:rPr lang="nl-NL" b="1" dirty="0" smtClean="0"/>
              <a:t>P(s) + 5O</a:t>
            </a:r>
            <a:r>
              <a:rPr lang="nl-NL" baseline="-25000" dirty="0"/>
              <a:t>2</a:t>
            </a:r>
            <a:r>
              <a:rPr lang="nl-NL" b="1" dirty="0" smtClean="0"/>
              <a:t>(g)                 2 P</a:t>
            </a:r>
            <a:r>
              <a:rPr lang="nl-NL" baseline="-25000" dirty="0"/>
              <a:t>2</a:t>
            </a:r>
            <a:r>
              <a:rPr lang="nl-NL" b="1" dirty="0" smtClean="0"/>
              <a:t>O</a:t>
            </a:r>
            <a:r>
              <a:rPr lang="nl-NL" baseline="-25000" dirty="0"/>
              <a:t>5</a:t>
            </a:r>
            <a:r>
              <a:rPr lang="nl-NL" b="1" dirty="0" smtClean="0"/>
              <a:t>(s)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2AgCl(s)                    2Ag(s) + Cl</a:t>
            </a:r>
            <a:r>
              <a:rPr lang="nl-NL" baseline="-25000" dirty="0" smtClean="0"/>
              <a:t>2</a:t>
            </a:r>
            <a:r>
              <a:rPr lang="nl-NL" b="1" dirty="0"/>
              <a:t>(g)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2N</a:t>
            </a:r>
            <a:r>
              <a:rPr lang="nl-NL" baseline="-25000" dirty="0"/>
              <a:t>2</a:t>
            </a:r>
            <a:r>
              <a:rPr lang="nl-NL" b="1" dirty="0" smtClean="0"/>
              <a:t>(g) + 5O</a:t>
            </a:r>
            <a:r>
              <a:rPr lang="nl-NL" baseline="-25000" dirty="0"/>
              <a:t>2</a:t>
            </a:r>
            <a:r>
              <a:rPr lang="nl-NL" b="1" dirty="0" smtClean="0"/>
              <a:t>(g)                2N</a:t>
            </a:r>
            <a:r>
              <a:rPr lang="nl-NL" baseline="-25000" dirty="0"/>
              <a:t>2</a:t>
            </a:r>
            <a:r>
              <a:rPr lang="nl-NL" b="1" dirty="0" smtClean="0"/>
              <a:t>O</a:t>
            </a:r>
            <a:r>
              <a:rPr lang="nl-NL" baseline="-25000" dirty="0"/>
              <a:t>5</a:t>
            </a:r>
            <a:r>
              <a:rPr lang="nl-NL" b="1" dirty="0" smtClean="0"/>
              <a:t>(s)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C</a:t>
            </a:r>
            <a:r>
              <a:rPr lang="nl-NL" baseline="-25000" dirty="0"/>
              <a:t>2</a:t>
            </a:r>
            <a:r>
              <a:rPr lang="nl-NL" b="1" dirty="0" smtClean="0"/>
              <a:t>H</a:t>
            </a:r>
            <a:r>
              <a:rPr lang="nl-NL" baseline="-25000" dirty="0"/>
              <a:t>6</a:t>
            </a:r>
            <a:r>
              <a:rPr lang="nl-NL" b="1" dirty="0" smtClean="0"/>
              <a:t>(g)                   2C(s) + 3H</a:t>
            </a:r>
            <a:r>
              <a:rPr lang="nl-NL" baseline="-25000" dirty="0"/>
              <a:t>2</a:t>
            </a:r>
            <a:r>
              <a:rPr lang="nl-NL" b="1" dirty="0" smtClean="0"/>
              <a:t>(g)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2Ni(s) + O</a:t>
            </a:r>
            <a:r>
              <a:rPr lang="nl-NL" baseline="-25000" dirty="0"/>
              <a:t>2</a:t>
            </a:r>
            <a:r>
              <a:rPr lang="nl-NL" b="1" dirty="0" smtClean="0"/>
              <a:t>(g)                 2NiO(s)</a:t>
            </a:r>
            <a:endParaRPr lang="nl-NL" b="1" dirty="0"/>
          </a:p>
          <a:p>
            <a:endParaRPr lang="nl-NL" b="1" dirty="0"/>
          </a:p>
          <a:p>
            <a:r>
              <a:rPr lang="nl-NL" b="1" dirty="0" smtClean="0"/>
              <a:t>Opdracht 26: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2C</a:t>
            </a:r>
            <a:r>
              <a:rPr lang="nl-NL" baseline="-25000" dirty="0"/>
              <a:t>8</a:t>
            </a:r>
            <a:r>
              <a:rPr lang="nl-NL" b="1" dirty="0" smtClean="0"/>
              <a:t>H</a:t>
            </a:r>
            <a:r>
              <a:rPr lang="nl-NL" baseline="-25000" dirty="0"/>
              <a:t>18</a:t>
            </a:r>
            <a:r>
              <a:rPr lang="nl-NL" b="1" dirty="0" smtClean="0"/>
              <a:t> + 25 O</a:t>
            </a:r>
            <a:r>
              <a:rPr lang="nl-NL" baseline="-25000" dirty="0"/>
              <a:t>2</a:t>
            </a:r>
            <a:r>
              <a:rPr lang="nl-NL" b="1" dirty="0" smtClean="0"/>
              <a:t>                  16CO</a:t>
            </a:r>
            <a:r>
              <a:rPr lang="nl-NL" baseline="-25000" dirty="0" smtClean="0"/>
              <a:t>2</a:t>
            </a:r>
            <a:r>
              <a:rPr lang="nl-NL" b="1" dirty="0" smtClean="0"/>
              <a:t> + 18H</a:t>
            </a:r>
            <a:r>
              <a:rPr lang="nl-NL" baseline="-25000" dirty="0"/>
              <a:t>2</a:t>
            </a:r>
            <a:r>
              <a:rPr lang="nl-NL" b="1" dirty="0" smtClean="0"/>
              <a:t>O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2C</a:t>
            </a:r>
            <a:r>
              <a:rPr lang="nl-NL" baseline="-25000" dirty="0"/>
              <a:t>6</a:t>
            </a:r>
            <a:r>
              <a:rPr lang="nl-NL" b="1" dirty="0" smtClean="0"/>
              <a:t>H</a:t>
            </a:r>
            <a:r>
              <a:rPr lang="nl-NL" baseline="-25000" dirty="0"/>
              <a:t>6</a:t>
            </a:r>
            <a:r>
              <a:rPr lang="nl-NL" b="1" dirty="0" smtClean="0"/>
              <a:t> +  15 O</a:t>
            </a:r>
            <a:r>
              <a:rPr lang="nl-NL" baseline="-25000" dirty="0" smtClean="0"/>
              <a:t>2</a:t>
            </a:r>
            <a:r>
              <a:rPr lang="nl-NL" b="1" dirty="0" smtClean="0"/>
              <a:t>                   12CO</a:t>
            </a:r>
            <a:r>
              <a:rPr lang="nl-NL" baseline="-25000" dirty="0"/>
              <a:t>2</a:t>
            </a:r>
            <a:r>
              <a:rPr lang="nl-NL" b="1" dirty="0" smtClean="0"/>
              <a:t> + 6H</a:t>
            </a:r>
            <a:r>
              <a:rPr lang="nl-NL" baseline="-25000" dirty="0"/>
              <a:t>2</a:t>
            </a:r>
            <a:r>
              <a:rPr lang="nl-NL" b="1" dirty="0" smtClean="0"/>
              <a:t>O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2C</a:t>
            </a:r>
            <a:r>
              <a:rPr lang="nl-NL" baseline="-25000" dirty="0" smtClean="0"/>
              <a:t>3</a:t>
            </a:r>
            <a:r>
              <a:rPr lang="nl-NL" b="1" dirty="0" smtClean="0"/>
              <a:t>H</a:t>
            </a:r>
            <a:r>
              <a:rPr lang="nl-NL" baseline="-25000" dirty="0" smtClean="0"/>
              <a:t>8</a:t>
            </a:r>
            <a:r>
              <a:rPr lang="nl-NL" b="1" dirty="0" smtClean="0"/>
              <a:t>O  + 9 O</a:t>
            </a:r>
            <a:r>
              <a:rPr lang="nl-NL" baseline="-25000" dirty="0" smtClean="0"/>
              <a:t>2</a:t>
            </a:r>
            <a:r>
              <a:rPr lang="nl-NL" b="1" dirty="0" smtClean="0"/>
              <a:t>                    6CO</a:t>
            </a:r>
            <a:r>
              <a:rPr lang="nl-NL" baseline="-25000" dirty="0" smtClean="0"/>
              <a:t>2</a:t>
            </a:r>
            <a:r>
              <a:rPr lang="nl-NL" b="1" dirty="0" smtClean="0"/>
              <a:t> + 8H</a:t>
            </a:r>
            <a:r>
              <a:rPr lang="nl-NL" baseline="-25000" dirty="0" smtClean="0"/>
              <a:t>2</a:t>
            </a:r>
            <a:r>
              <a:rPr lang="nl-NL" b="1" dirty="0" smtClean="0"/>
              <a:t>O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2C</a:t>
            </a:r>
            <a:r>
              <a:rPr lang="nl-NL" baseline="-25000" dirty="0"/>
              <a:t>3</a:t>
            </a:r>
            <a:r>
              <a:rPr lang="nl-NL" b="1" dirty="0" smtClean="0"/>
              <a:t>H</a:t>
            </a:r>
            <a:r>
              <a:rPr lang="nl-NL" baseline="-25000" dirty="0"/>
              <a:t>6</a:t>
            </a:r>
            <a:r>
              <a:rPr lang="nl-NL" b="1" dirty="0" smtClean="0"/>
              <a:t>O</a:t>
            </a:r>
            <a:r>
              <a:rPr lang="nl-NL" baseline="-25000" dirty="0"/>
              <a:t>2</a:t>
            </a:r>
            <a:r>
              <a:rPr lang="nl-NL" b="1" dirty="0" smtClean="0"/>
              <a:t> + 7 O</a:t>
            </a:r>
            <a:r>
              <a:rPr lang="nl-NL" baseline="-25000" dirty="0" smtClean="0"/>
              <a:t>2</a:t>
            </a:r>
            <a:r>
              <a:rPr lang="nl-NL" b="1" dirty="0" smtClean="0"/>
              <a:t>                    6CO</a:t>
            </a:r>
            <a:r>
              <a:rPr lang="nl-NL" baseline="-25000" dirty="0" smtClean="0"/>
              <a:t>2</a:t>
            </a:r>
            <a:r>
              <a:rPr lang="nl-NL" b="1" dirty="0" smtClean="0"/>
              <a:t> + 6H</a:t>
            </a:r>
            <a:r>
              <a:rPr lang="nl-NL" baseline="-25000" dirty="0"/>
              <a:t>2</a:t>
            </a:r>
            <a:r>
              <a:rPr lang="nl-NL" b="1" dirty="0" smtClean="0"/>
              <a:t>O</a:t>
            </a:r>
          </a:p>
        </p:txBody>
      </p:sp>
      <p:cxnSp>
        <p:nvCxnSpPr>
          <p:cNvPr id="3" name="Rechte verbindingslijn met pijl 2"/>
          <p:cNvCxnSpPr/>
          <p:nvPr/>
        </p:nvCxnSpPr>
        <p:spPr>
          <a:xfrm>
            <a:off x="2784144" y="1746913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3157184" y="2090381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>
            <a:off x="2909249" y="2474794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met pijl 7"/>
          <p:cNvCxnSpPr/>
          <p:nvPr/>
        </p:nvCxnSpPr>
        <p:spPr>
          <a:xfrm>
            <a:off x="2336043" y="2845558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met pijl 8"/>
          <p:cNvCxnSpPr/>
          <p:nvPr/>
        </p:nvCxnSpPr>
        <p:spPr>
          <a:xfrm>
            <a:off x="3034354" y="3202675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/>
          <p:cNvCxnSpPr/>
          <p:nvPr/>
        </p:nvCxnSpPr>
        <p:spPr>
          <a:xfrm>
            <a:off x="2147249" y="3559792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>
            <a:off x="2909249" y="3930556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met pijl 11"/>
          <p:cNvCxnSpPr/>
          <p:nvPr/>
        </p:nvCxnSpPr>
        <p:spPr>
          <a:xfrm>
            <a:off x="2970667" y="4997356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met pijl 12"/>
          <p:cNvCxnSpPr/>
          <p:nvPr/>
        </p:nvCxnSpPr>
        <p:spPr>
          <a:xfrm>
            <a:off x="3034354" y="5381767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/>
          <p:nvPr/>
        </p:nvCxnSpPr>
        <p:spPr>
          <a:xfrm>
            <a:off x="3034354" y="5791201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met pijl 14"/>
          <p:cNvCxnSpPr/>
          <p:nvPr/>
        </p:nvCxnSpPr>
        <p:spPr>
          <a:xfrm>
            <a:off x="3034354" y="6118747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857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8.6 Van reactieschema naar reactievergelijking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11074" y="1114989"/>
            <a:ext cx="819619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Opdracht 27 a :</a:t>
            </a:r>
          </a:p>
          <a:p>
            <a:endParaRPr lang="nl-NL" b="1" dirty="0"/>
          </a:p>
          <a:p>
            <a:r>
              <a:rPr lang="nl-NL" b="1" dirty="0" smtClean="0"/>
              <a:t>1. Natrium (s) + Chloor (g)                   Natriumchloride</a:t>
            </a:r>
          </a:p>
          <a:p>
            <a:r>
              <a:rPr lang="nl-NL" b="1" dirty="0" smtClean="0"/>
              <a:t>2. Na(s) + Cl</a:t>
            </a:r>
            <a:r>
              <a:rPr lang="nl-NL" baseline="-25000" dirty="0"/>
              <a:t>2</a:t>
            </a:r>
            <a:r>
              <a:rPr lang="nl-NL" b="1" dirty="0" smtClean="0"/>
              <a:t> (g)                  </a:t>
            </a:r>
            <a:r>
              <a:rPr lang="nl-NL" b="1" dirty="0" err="1" smtClean="0"/>
              <a:t>NaCl</a:t>
            </a:r>
            <a:r>
              <a:rPr lang="nl-NL" b="1" dirty="0" smtClean="0"/>
              <a:t> (s)</a:t>
            </a:r>
          </a:p>
          <a:p>
            <a:r>
              <a:rPr lang="nl-NL" b="1" dirty="0" smtClean="0"/>
              <a:t>3. Na: een atoom voor en ook een atoom achter de pijl. Klopt!</a:t>
            </a:r>
            <a:endParaRPr lang="nl-NL" b="1" dirty="0"/>
          </a:p>
          <a:p>
            <a:r>
              <a:rPr lang="nl-NL" b="1" dirty="0"/>
              <a:t> </a:t>
            </a:r>
            <a:r>
              <a:rPr lang="nl-NL" b="1" dirty="0" smtClean="0"/>
              <a:t>    Cl: 2 atomen voor en 1 atoom achter de pijl. Klopt niet!</a:t>
            </a:r>
          </a:p>
          <a:p>
            <a:r>
              <a:rPr lang="nl-NL" b="1" dirty="0" smtClean="0"/>
              <a:t>4. Zelfde aantal chlooratomen krijg je door achter de pijl 2 moleculen </a:t>
            </a:r>
            <a:r>
              <a:rPr lang="nl-NL" b="1" dirty="0" err="1" smtClean="0"/>
              <a:t>NaCl</a:t>
            </a:r>
            <a:r>
              <a:rPr lang="nl-NL" b="1" dirty="0" smtClean="0"/>
              <a:t> te zetten.</a:t>
            </a:r>
            <a:r>
              <a:rPr lang="nl-NL" b="1" dirty="0"/>
              <a:t> </a:t>
            </a:r>
            <a:r>
              <a:rPr lang="nl-NL" b="1" dirty="0" smtClean="0"/>
              <a:t>Gevolg voor Natrium: Nu achter de pijl 2 atomen Na staan, moeten die ook voor de pijl komen. </a:t>
            </a:r>
          </a:p>
          <a:p>
            <a:endParaRPr lang="nl-NL" b="1" dirty="0"/>
          </a:p>
          <a:p>
            <a:r>
              <a:rPr lang="nl-NL" b="1" dirty="0" smtClean="0"/>
              <a:t>Dus:            </a:t>
            </a:r>
            <a:r>
              <a:rPr lang="nl-NL" b="1" dirty="0" smtClean="0">
                <a:solidFill>
                  <a:srgbClr val="00B050"/>
                </a:solidFill>
              </a:rPr>
              <a:t>2Na(s) +  Cl</a:t>
            </a:r>
            <a:r>
              <a:rPr lang="nl-NL" baseline="-25000" dirty="0">
                <a:solidFill>
                  <a:srgbClr val="00B050"/>
                </a:solidFill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(g)                 2NaCl(s)</a:t>
            </a:r>
          </a:p>
          <a:p>
            <a:endParaRPr lang="nl-NL" b="1" dirty="0" smtClean="0">
              <a:solidFill>
                <a:srgbClr val="00B050"/>
              </a:solidFill>
            </a:endParaRPr>
          </a:p>
          <a:p>
            <a:r>
              <a:rPr lang="nl-NL" b="1" dirty="0" smtClean="0"/>
              <a:t>5. Controle: </a:t>
            </a:r>
          </a:p>
          <a:p>
            <a:r>
              <a:rPr lang="nl-NL" b="1" dirty="0" smtClean="0"/>
              <a:t>Na: voor de pijl 2 atomen. Achter de pijl ook 2 atomen. Klopt!</a:t>
            </a:r>
          </a:p>
          <a:p>
            <a:r>
              <a:rPr lang="nl-NL" b="1" dirty="0" smtClean="0"/>
              <a:t>Cl: 2 atomen voor de pijl. Achter de pijl ook 2 atomen. Klopt!</a:t>
            </a:r>
          </a:p>
        </p:txBody>
      </p:sp>
      <p:cxnSp>
        <p:nvCxnSpPr>
          <p:cNvPr id="14" name="Rechte verbindingslijn met pijl 13"/>
          <p:cNvCxnSpPr/>
          <p:nvPr/>
        </p:nvCxnSpPr>
        <p:spPr>
          <a:xfrm>
            <a:off x="4126175" y="2106306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met pijl 14"/>
          <p:cNvCxnSpPr/>
          <p:nvPr/>
        </p:nvCxnSpPr>
        <p:spPr>
          <a:xfrm>
            <a:off x="2870580" y="2502090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/>
          <p:cNvCxnSpPr/>
          <p:nvPr/>
        </p:nvCxnSpPr>
        <p:spPr>
          <a:xfrm>
            <a:off x="3996520" y="5029202"/>
            <a:ext cx="887105" cy="0"/>
          </a:xfrm>
          <a:prstGeom prst="straightConnector1">
            <a:avLst/>
          </a:prstGeom>
          <a:ln w="19050">
            <a:solidFill>
              <a:srgbClr val="00B050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95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8.6 Van reactieschema naar reactievergelijking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11074" y="1114989"/>
            <a:ext cx="819619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Opdracht 27 b:</a:t>
            </a:r>
          </a:p>
          <a:p>
            <a:endParaRPr lang="nl-NL" b="1" dirty="0"/>
          </a:p>
          <a:p>
            <a:r>
              <a:rPr lang="nl-NL" b="1" dirty="0" smtClean="0"/>
              <a:t>1.koolstofmonoxide(g) + zuurstof (g)                koolstofdioxide(g)</a:t>
            </a:r>
          </a:p>
          <a:p>
            <a:r>
              <a:rPr lang="nl-NL" b="1" dirty="0" smtClean="0"/>
              <a:t>2. CO(g) + </a:t>
            </a:r>
            <a:r>
              <a:rPr lang="nl-NL" b="1" dirty="0"/>
              <a:t>O</a:t>
            </a:r>
            <a:r>
              <a:rPr lang="nl-NL" baseline="-25000" dirty="0"/>
              <a:t>2</a:t>
            </a:r>
            <a:r>
              <a:rPr lang="nl-NL" b="1" dirty="0"/>
              <a:t> (g) </a:t>
            </a:r>
            <a:r>
              <a:rPr lang="nl-NL" b="1" dirty="0" smtClean="0"/>
              <a:t>                 CO</a:t>
            </a:r>
            <a:r>
              <a:rPr lang="nl-NL" baseline="-25000" dirty="0" smtClean="0"/>
              <a:t>2</a:t>
            </a:r>
            <a:r>
              <a:rPr lang="nl-NL" b="1" dirty="0" smtClean="0"/>
              <a:t> </a:t>
            </a:r>
            <a:r>
              <a:rPr lang="nl-NL" b="1" dirty="0"/>
              <a:t>(g) </a:t>
            </a:r>
            <a:endParaRPr lang="nl-NL" b="1" dirty="0" smtClean="0"/>
          </a:p>
          <a:p>
            <a:r>
              <a:rPr lang="nl-NL" b="1" dirty="0" smtClean="0"/>
              <a:t>3. C: een atoom voor en ook een atoom achter de pijl. Klopt!</a:t>
            </a:r>
            <a:endParaRPr lang="nl-NL" b="1" dirty="0"/>
          </a:p>
          <a:p>
            <a:r>
              <a:rPr lang="nl-NL" b="1" dirty="0"/>
              <a:t> </a:t>
            </a:r>
            <a:r>
              <a:rPr lang="nl-NL" b="1" dirty="0" smtClean="0"/>
              <a:t>   O: 3 atomen voor en 2 atomen achter de pijl. Klopt niet!</a:t>
            </a:r>
          </a:p>
          <a:p>
            <a:r>
              <a:rPr lang="nl-NL" b="1" dirty="0" smtClean="0"/>
              <a:t>4. Zelfde aantal zuurstofatomen krijg je door voor de pijl 2 moleculen CO te zetten.</a:t>
            </a:r>
            <a:r>
              <a:rPr lang="nl-NL" b="1" dirty="0"/>
              <a:t> </a:t>
            </a:r>
            <a:r>
              <a:rPr lang="nl-NL" b="1" dirty="0" smtClean="0"/>
              <a:t>Gevolg voor C: Nu voor de pijl 2 atomen C staan, moeten die ook achter de pijl komen. Dus:</a:t>
            </a:r>
          </a:p>
          <a:p>
            <a:r>
              <a:rPr lang="nl-NL" b="1" dirty="0" smtClean="0"/>
              <a:t>  </a:t>
            </a:r>
          </a:p>
          <a:p>
            <a:r>
              <a:rPr lang="nl-NL" b="1" dirty="0" smtClean="0">
                <a:solidFill>
                  <a:srgbClr val="00B050"/>
                </a:solidFill>
              </a:rPr>
              <a:t>                2CO(g</a:t>
            </a:r>
            <a:r>
              <a:rPr lang="nl-NL" b="1" dirty="0">
                <a:solidFill>
                  <a:srgbClr val="00B050"/>
                </a:solidFill>
              </a:rPr>
              <a:t>) + O</a:t>
            </a:r>
            <a:r>
              <a:rPr lang="nl-NL" baseline="-25000" dirty="0">
                <a:solidFill>
                  <a:srgbClr val="00B050"/>
                </a:solidFill>
              </a:rPr>
              <a:t>2</a:t>
            </a:r>
            <a:r>
              <a:rPr lang="nl-NL" b="1" dirty="0">
                <a:solidFill>
                  <a:srgbClr val="00B050"/>
                </a:solidFill>
              </a:rPr>
              <a:t> (g)                  </a:t>
            </a:r>
            <a:r>
              <a:rPr lang="nl-NL" b="1" dirty="0" smtClean="0">
                <a:solidFill>
                  <a:srgbClr val="00B050"/>
                </a:solidFill>
              </a:rPr>
              <a:t>2CO</a:t>
            </a:r>
            <a:r>
              <a:rPr lang="nl-NL" baseline="-25000" dirty="0" smtClean="0">
                <a:solidFill>
                  <a:srgbClr val="00B050"/>
                </a:solidFill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 </a:t>
            </a:r>
            <a:r>
              <a:rPr lang="nl-NL" b="1" dirty="0">
                <a:solidFill>
                  <a:srgbClr val="00B050"/>
                </a:solidFill>
              </a:rPr>
              <a:t>(g)</a:t>
            </a:r>
          </a:p>
          <a:p>
            <a:endParaRPr lang="nl-NL" b="1" dirty="0" smtClean="0"/>
          </a:p>
          <a:p>
            <a:r>
              <a:rPr lang="nl-NL" b="1" dirty="0" smtClean="0"/>
              <a:t>5. Controle: </a:t>
            </a:r>
          </a:p>
          <a:p>
            <a:r>
              <a:rPr lang="nl-NL" b="1" dirty="0"/>
              <a:t>C</a:t>
            </a:r>
            <a:r>
              <a:rPr lang="nl-NL" b="1" dirty="0" smtClean="0"/>
              <a:t>: Voor de pijl 2 atomen. Achter de pijl ook 2 atomen. Klopt!</a:t>
            </a:r>
          </a:p>
          <a:p>
            <a:r>
              <a:rPr lang="nl-NL" b="1" dirty="0" smtClean="0"/>
              <a:t>O: Voor de pijl 4 atomen. Achter de pijl ook 4 atomen. Klopt!</a:t>
            </a:r>
          </a:p>
        </p:txBody>
      </p:sp>
      <p:cxnSp>
        <p:nvCxnSpPr>
          <p:cNvPr id="14" name="Rechte verbindingslijn met pijl 13"/>
          <p:cNvCxnSpPr/>
          <p:nvPr/>
        </p:nvCxnSpPr>
        <p:spPr>
          <a:xfrm>
            <a:off x="5299883" y="2119954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met pijl 14"/>
          <p:cNvCxnSpPr/>
          <p:nvPr/>
        </p:nvCxnSpPr>
        <p:spPr>
          <a:xfrm>
            <a:off x="2813715" y="2461146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/>
          <p:cNvCxnSpPr/>
          <p:nvPr/>
        </p:nvCxnSpPr>
        <p:spPr>
          <a:xfrm>
            <a:off x="3700820" y="5015554"/>
            <a:ext cx="887105" cy="0"/>
          </a:xfrm>
          <a:prstGeom prst="straightConnector1">
            <a:avLst/>
          </a:prstGeom>
          <a:ln w="19050">
            <a:solidFill>
              <a:srgbClr val="00B050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24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8.6 Van reactieschema naar reactievergelijking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426139" y="756138"/>
            <a:ext cx="819619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Opdracht 27 c:</a:t>
            </a:r>
          </a:p>
          <a:p>
            <a:endParaRPr lang="nl-NL" b="1" dirty="0"/>
          </a:p>
          <a:p>
            <a:r>
              <a:rPr lang="nl-NL" b="1" dirty="0" smtClean="0"/>
              <a:t>1.  aluminium(s) + zuurstof (g)                aluminiumoxide(s)</a:t>
            </a:r>
          </a:p>
          <a:p>
            <a:r>
              <a:rPr lang="nl-NL" b="1" dirty="0" smtClean="0"/>
              <a:t>2. Al(s) + </a:t>
            </a:r>
            <a:r>
              <a:rPr lang="nl-NL" b="1" dirty="0"/>
              <a:t>O</a:t>
            </a:r>
            <a:r>
              <a:rPr lang="nl-NL" baseline="-25000" dirty="0"/>
              <a:t>2</a:t>
            </a:r>
            <a:r>
              <a:rPr lang="nl-NL" b="1" dirty="0"/>
              <a:t> (g) </a:t>
            </a:r>
            <a:r>
              <a:rPr lang="nl-NL" b="1" dirty="0" smtClean="0"/>
              <a:t>                 Al</a:t>
            </a:r>
            <a:r>
              <a:rPr lang="nl-NL" baseline="-25000" dirty="0" smtClean="0"/>
              <a:t>2</a:t>
            </a:r>
            <a:r>
              <a:rPr lang="nl-NL" b="1" dirty="0" smtClean="0"/>
              <a:t>O</a:t>
            </a:r>
            <a:r>
              <a:rPr lang="nl-NL" baseline="-25000" dirty="0" smtClean="0"/>
              <a:t>3</a:t>
            </a:r>
            <a:r>
              <a:rPr lang="nl-NL" b="1" dirty="0" smtClean="0"/>
              <a:t>(s) </a:t>
            </a:r>
          </a:p>
          <a:p>
            <a:r>
              <a:rPr lang="nl-NL" b="1" dirty="0" smtClean="0"/>
              <a:t>3. Al: 1 atoom voor en 2 atomen achter de pijl. Klopt niet!  </a:t>
            </a:r>
          </a:p>
          <a:p>
            <a:r>
              <a:rPr lang="nl-NL" b="1" dirty="0" smtClean="0"/>
              <a:t>O: 2 atomen voor en 3 atomen achter de pijl. Klopt ook niet!</a:t>
            </a:r>
          </a:p>
          <a:p>
            <a:r>
              <a:rPr lang="nl-NL" b="1" dirty="0" smtClean="0"/>
              <a:t>4. Zelfde aantal Aluminiumatomen krijg je door voor de pijl 2 atomen te zetten.</a:t>
            </a:r>
            <a:r>
              <a:rPr lang="nl-NL" b="1" dirty="0"/>
              <a:t> </a:t>
            </a:r>
            <a:r>
              <a:rPr lang="nl-NL" b="1" dirty="0" smtClean="0"/>
              <a:t>Opgelost.</a:t>
            </a:r>
          </a:p>
          <a:p>
            <a:r>
              <a:rPr lang="nl-NL" b="1" dirty="0" smtClean="0"/>
              <a:t>Zuurstof: Je zou eigenlijk 3 atomen O willen hebben, maar zuurstof is nou eenmaal </a:t>
            </a:r>
            <a:r>
              <a:rPr lang="nl-NL" b="1" dirty="0" err="1" smtClean="0">
                <a:solidFill>
                  <a:srgbClr val="00B050"/>
                </a:solidFill>
              </a:rPr>
              <a:t>tweeatomig</a:t>
            </a:r>
            <a:r>
              <a:rPr lang="nl-NL" b="1" dirty="0" smtClean="0"/>
              <a:t>. Oplossing: alle onderdelen met twee vermenigvuldigen. Dus:</a:t>
            </a:r>
          </a:p>
          <a:p>
            <a:r>
              <a:rPr lang="nl-NL" b="1" dirty="0">
                <a:solidFill>
                  <a:srgbClr val="00B050"/>
                </a:solidFill>
              </a:rPr>
              <a:t> 2Al(s) + </a:t>
            </a:r>
            <a:r>
              <a:rPr lang="nl-NL" b="1" dirty="0" smtClean="0">
                <a:solidFill>
                  <a:srgbClr val="00B050"/>
                </a:solidFill>
              </a:rPr>
              <a:t>1</a:t>
            </a:r>
            <a:r>
              <a:rPr lang="nl-NL" b="1" dirty="0"/>
              <a:t> </a:t>
            </a:r>
            <a:r>
              <a:rPr lang="nl-NL" b="1" dirty="0">
                <a:solidFill>
                  <a:srgbClr val="00B050"/>
                </a:solidFill>
              </a:rPr>
              <a:t>½</a:t>
            </a:r>
            <a:r>
              <a:rPr lang="nl-NL" b="1" dirty="0" smtClean="0">
                <a:solidFill>
                  <a:srgbClr val="00B050"/>
                </a:solidFill>
              </a:rPr>
              <a:t> O</a:t>
            </a:r>
            <a:r>
              <a:rPr lang="nl-NL" baseline="-25000" dirty="0" smtClean="0">
                <a:solidFill>
                  <a:srgbClr val="00B050"/>
                </a:solidFill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 </a:t>
            </a:r>
            <a:r>
              <a:rPr lang="nl-NL" b="1" dirty="0">
                <a:solidFill>
                  <a:srgbClr val="00B050"/>
                </a:solidFill>
              </a:rPr>
              <a:t>(g)                  Al</a:t>
            </a:r>
            <a:r>
              <a:rPr lang="nl-NL" baseline="-25000" dirty="0">
                <a:solidFill>
                  <a:srgbClr val="00B050"/>
                </a:solidFill>
              </a:rPr>
              <a:t>2</a:t>
            </a:r>
            <a:r>
              <a:rPr lang="nl-NL" b="1" dirty="0">
                <a:solidFill>
                  <a:srgbClr val="00B050"/>
                </a:solidFill>
              </a:rPr>
              <a:t>O</a:t>
            </a:r>
            <a:r>
              <a:rPr lang="nl-NL" baseline="-25000" dirty="0">
                <a:solidFill>
                  <a:srgbClr val="00B050"/>
                </a:solidFill>
              </a:rPr>
              <a:t>3</a:t>
            </a:r>
            <a:r>
              <a:rPr lang="nl-NL" b="1" dirty="0">
                <a:solidFill>
                  <a:srgbClr val="00B050"/>
                </a:solidFill>
              </a:rPr>
              <a:t> (s</a:t>
            </a:r>
            <a:r>
              <a:rPr lang="nl-NL" b="1" dirty="0" smtClean="0">
                <a:solidFill>
                  <a:srgbClr val="00B050"/>
                </a:solidFill>
              </a:rPr>
              <a:t>)  klopt nog niet</a:t>
            </a:r>
          </a:p>
          <a:p>
            <a:r>
              <a:rPr lang="nl-NL" b="1" dirty="0">
                <a:solidFill>
                  <a:srgbClr val="00B050"/>
                </a:solidFill>
              </a:rPr>
              <a:t> </a:t>
            </a:r>
            <a:r>
              <a:rPr lang="nl-NL" b="1" dirty="0" smtClean="0">
                <a:solidFill>
                  <a:srgbClr val="00B050"/>
                </a:solidFill>
              </a:rPr>
              <a:t>4Al(s</a:t>
            </a:r>
            <a:r>
              <a:rPr lang="nl-NL" b="1" dirty="0">
                <a:solidFill>
                  <a:srgbClr val="00B050"/>
                </a:solidFill>
              </a:rPr>
              <a:t>) + </a:t>
            </a:r>
            <a:r>
              <a:rPr lang="nl-NL" b="1" dirty="0" smtClean="0">
                <a:solidFill>
                  <a:srgbClr val="00B050"/>
                </a:solidFill>
              </a:rPr>
              <a:t>3O</a:t>
            </a:r>
            <a:r>
              <a:rPr lang="nl-NL" baseline="-25000" dirty="0" smtClean="0">
                <a:solidFill>
                  <a:srgbClr val="00B050"/>
                </a:solidFill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 </a:t>
            </a:r>
            <a:r>
              <a:rPr lang="nl-NL" b="1" dirty="0">
                <a:solidFill>
                  <a:srgbClr val="00B050"/>
                </a:solidFill>
              </a:rPr>
              <a:t>(g)  </a:t>
            </a:r>
            <a:r>
              <a:rPr lang="nl-NL" b="1" dirty="0" smtClean="0">
                <a:solidFill>
                  <a:srgbClr val="00B050"/>
                </a:solidFill>
              </a:rPr>
              <a:t>                  2Al</a:t>
            </a:r>
            <a:r>
              <a:rPr lang="nl-NL" baseline="-25000" dirty="0" smtClean="0">
                <a:solidFill>
                  <a:srgbClr val="00B050"/>
                </a:solidFill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O</a:t>
            </a:r>
            <a:r>
              <a:rPr lang="nl-NL" baseline="-25000" dirty="0" smtClean="0">
                <a:solidFill>
                  <a:srgbClr val="00B050"/>
                </a:solidFill>
              </a:rPr>
              <a:t>3</a:t>
            </a:r>
            <a:r>
              <a:rPr lang="nl-NL" b="1" dirty="0" smtClean="0">
                <a:solidFill>
                  <a:srgbClr val="00B050"/>
                </a:solidFill>
              </a:rPr>
              <a:t> </a:t>
            </a:r>
            <a:r>
              <a:rPr lang="nl-NL" b="1" dirty="0">
                <a:solidFill>
                  <a:srgbClr val="00B050"/>
                </a:solidFill>
              </a:rPr>
              <a:t>(s)</a:t>
            </a:r>
          </a:p>
          <a:p>
            <a:r>
              <a:rPr lang="nl-NL" b="1" dirty="0" smtClean="0"/>
              <a:t>5. Controle: </a:t>
            </a:r>
          </a:p>
          <a:p>
            <a:r>
              <a:rPr lang="nl-NL" b="1" dirty="0" smtClean="0"/>
              <a:t>Al: Voor de pijl 4 atomen. Achter de pijl ook 4 atomen. Klopt!</a:t>
            </a:r>
          </a:p>
          <a:p>
            <a:r>
              <a:rPr lang="nl-NL" b="1" dirty="0" smtClean="0"/>
              <a:t>O:  Voor de pijl 6 atomen. Achter de pijl ook 6 atomen. Klopt!</a:t>
            </a:r>
          </a:p>
        </p:txBody>
      </p:sp>
      <p:cxnSp>
        <p:nvCxnSpPr>
          <p:cNvPr id="14" name="Rechte verbindingslijn met pijl 13"/>
          <p:cNvCxnSpPr/>
          <p:nvPr/>
        </p:nvCxnSpPr>
        <p:spPr>
          <a:xfrm>
            <a:off x="4360465" y="1751464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/>
          <p:cNvCxnSpPr/>
          <p:nvPr/>
        </p:nvCxnSpPr>
        <p:spPr>
          <a:xfrm>
            <a:off x="2970676" y="5029202"/>
            <a:ext cx="887105" cy="0"/>
          </a:xfrm>
          <a:prstGeom prst="straightConnector1">
            <a:avLst/>
          </a:prstGeom>
          <a:ln w="19050">
            <a:solidFill>
              <a:srgbClr val="00B050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>
            <a:off x="2699988" y="5413614"/>
            <a:ext cx="887105" cy="0"/>
          </a:xfrm>
          <a:prstGeom prst="straightConnector1">
            <a:avLst/>
          </a:prstGeom>
          <a:ln w="19050">
            <a:solidFill>
              <a:srgbClr val="00B050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met pijl 7"/>
          <p:cNvCxnSpPr/>
          <p:nvPr/>
        </p:nvCxnSpPr>
        <p:spPr>
          <a:xfrm>
            <a:off x="2531672" y="2094932"/>
            <a:ext cx="887105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75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8.6 Van reactieschema naar reactievergelijking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Opdracht 28:</a:t>
            </a:r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r>
              <a:rPr lang="nl-NL" b="1" dirty="0" err="1" smtClean="0"/>
              <a:t>Koolstofdisulfide</a:t>
            </a:r>
            <a:r>
              <a:rPr lang="nl-NL" b="1" dirty="0" smtClean="0"/>
              <a:t> wordt koolstof en zwavel.</a:t>
            </a:r>
          </a:p>
          <a:p>
            <a:pPr marL="0" indent="0">
              <a:buNone/>
            </a:pPr>
            <a:r>
              <a:rPr lang="nl-NL" b="1" dirty="0" smtClean="0"/>
              <a:t>CS</a:t>
            </a:r>
            <a:r>
              <a:rPr lang="nl-NL" baseline="-25000" dirty="0">
                <a:latin typeface="Calibri" pitchFamily="34" charset="0"/>
              </a:rPr>
              <a:t>2</a:t>
            </a:r>
            <a:r>
              <a:rPr lang="nl-NL" b="1" dirty="0" smtClean="0"/>
              <a:t>            C + S</a:t>
            </a:r>
          </a:p>
          <a:p>
            <a:pPr marL="0" indent="0">
              <a:buNone/>
            </a:pPr>
            <a:r>
              <a:rPr lang="nl-NL" b="1" dirty="0" smtClean="0"/>
              <a:t>Kloppend maken:</a:t>
            </a:r>
          </a:p>
          <a:p>
            <a:pPr marL="0" indent="0">
              <a:buNone/>
            </a:pPr>
            <a:r>
              <a:rPr lang="nl-NL" b="1" dirty="0">
                <a:solidFill>
                  <a:srgbClr val="00B050"/>
                </a:solidFill>
              </a:rPr>
              <a:t>CS</a:t>
            </a:r>
            <a:r>
              <a:rPr lang="nl-NL" baseline="-25000" dirty="0">
                <a:solidFill>
                  <a:srgbClr val="00B050"/>
                </a:solidFill>
                <a:latin typeface="Calibri" pitchFamily="34" charset="0"/>
              </a:rPr>
              <a:t>2</a:t>
            </a:r>
            <a:r>
              <a:rPr lang="nl-NL" b="1" dirty="0">
                <a:solidFill>
                  <a:srgbClr val="00B050"/>
                </a:solidFill>
              </a:rPr>
              <a:t>            C + </a:t>
            </a:r>
            <a:r>
              <a:rPr lang="nl-NL" b="1" dirty="0" smtClean="0">
                <a:solidFill>
                  <a:srgbClr val="00B050"/>
                </a:solidFill>
              </a:rPr>
              <a:t>2S</a:t>
            </a:r>
            <a:endParaRPr lang="nl-NL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r>
              <a:rPr lang="nl-NL" b="1" dirty="0" smtClean="0"/>
              <a:t>Opdracht 29:</a:t>
            </a:r>
          </a:p>
          <a:p>
            <a:pPr marL="0" indent="0">
              <a:buNone/>
            </a:pPr>
            <a:r>
              <a:rPr lang="nl-NL" b="1" dirty="0" smtClean="0"/>
              <a:t>Ethanol + zuurstof            azijnzuur + water</a:t>
            </a:r>
          </a:p>
          <a:p>
            <a:pPr marL="0" indent="0">
              <a:buNone/>
            </a:pPr>
            <a:r>
              <a:rPr lang="nl-NL" b="1" dirty="0" smtClean="0">
                <a:solidFill>
                  <a:srgbClr val="00B050"/>
                </a:solidFill>
              </a:rPr>
              <a:t>C</a:t>
            </a:r>
            <a:r>
              <a:rPr lang="nl-NL" baseline="-25000" dirty="0" smtClean="0">
                <a:solidFill>
                  <a:srgbClr val="00B050"/>
                </a:solidFill>
                <a:latin typeface="Calibri" pitchFamily="34" charset="0"/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H</a:t>
            </a:r>
            <a:r>
              <a:rPr lang="nl-NL" baseline="-25000" dirty="0" smtClean="0">
                <a:solidFill>
                  <a:srgbClr val="00B050"/>
                </a:solidFill>
                <a:latin typeface="Calibri" pitchFamily="34" charset="0"/>
              </a:rPr>
              <a:t>6</a:t>
            </a:r>
            <a:r>
              <a:rPr lang="nl-NL" b="1" dirty="0" smtClean="0">
                <a:solidFill>
                  <a:srgbClr val="00B050"/>
                </a:solidFill>
              </a:rPr>
              <a:t>O(</a:t>
            </a:r>
            <a:r>
              <a:rPr lang="nl-NL" b="1" dirty="0" err="1" smtClean="0">
                <a:solidFill>
                  <a:srgbClr val="00B050"/>
                </a:solidFill>
              </a:rPr>
              <a:t>aq</a:t>
            </a:r>
            <a:r>
              <a:rPr lang="nl-NL" b="1" dirty="0" smtClean="0">
                <a:solidFill>
                  <a:srgbClr val="00B050"/>
                </a:solidFill>
              </a:rPr>
              <a:t>) + O</a:t>
            </a:r>
            <a:r>
              <a:rPr lang="nl-NL" baseline="-25000" dirty="0">
                <a:solidFill>
                  <a:srgbClr val="00B050"/>
                </a:solidFill>
                <a:latin typeface="Calibri" pitchFamily="34" charset="0"/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 (</a:t>
            </a:r>
            <a:r>
              <a:rPr lang="nl-NL" b="1" dirty="0" err="1" smtClean="0">
                <a:solidFill>
                  <a:srgbClr val="00B050"/>
                </a:solidFill>
              </a:rPr>
              <a:t>aq</a:t>
            </a:r>
            <a:r>
              <a:rPr lang="nl-NL" b="1" dirty="0" smtClean="0">
                <a:solidFill>
                  <a:srgbClr val="00B050"/>
                </a:solidFill>
              </a:rPr>
              <a:t>)              C</a:t>
            </a:r>
            <a:r>
              <a:rPr lang="nl-NL" baseline="-25000" dirty="0" smtClean="0">
                <a:solidFill>
                  <a:srgbClr val="00B050"/>
                </a:solidFill>
                <a:latin typeface="Calibri" pitchFamily="34" charset="0"/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H</a:t>
            </a:r>
            <a:r>
              <a:rPr lang="nl-NL" baseline="-25000" dirty="0" smtClean="0">
                <a:solidFill>
                  <a:srgbClr val="00B050"/>
                </a:solidFill>
                <a:latin typeface="Calibri" pitchFamily="34" charset="0"/>
              </a:rPr>
              <a:t>4</a:t>
            </a:r>
            <a:r>
              <a:rPr lang="nl-NL" b="1" dirty="0" smtClean="0">
                <a:solidFill>
                  <a:srgbClr val="00B050"/>
                </a:solidFill>
              </a:rPr>
              <a:t>O</a:t>
            </a:r>
            <a:r>
              <a:rPr lang="nl-NL" baseline="-25000" dirty="0" smtClean="0">
                <a:solidFill>
                  <a:srgbClr val="00B050"/>
                </a:solidFill>
                <a:latin typeface="Calibri" pitchFamily="34" charset="0"/>
              </a:rPr>
              <a:t>2</a:t>
            </a:r>
            <a:r>
              <a:rPr lang="nl-NL" dirty="0" smtClean="0">
                <a:solidFill>
                  <a:srgbClr val="00B050"/>
                </a:solidFill>
                <a:latin typeface="Calibri" pitchFamily="34" charset="0"/>
              </a:rPr>
              <a:t> (</a:t>
            </a:r>
            <a:r>
              <a:rPr lang="nl-NL" dirty="0" err="1" smtClean="0">
                <a:solidFill>
                  <a:srgbClr val="00B050"/>
                </a:solidFill>
                <a:latin typeface="Calibri" pitchFamily="34" charset="0"/>
              </a:rPr>
              <a:t>aq</a:t>
            </a:r>
            <a:r>
              <a:rPr lang="nl-NL" dirty="0" smtClean="0">
                <a:solidFill>
                  <a:srgbClr val="00B050"/>
                </a:solidFill>
                <a:latin typeface="Calibri" pitchFamily="34" charset="0"/>
              </a:rPr>
              <a:t>)</a:t>
            </a:r>
            <a:r>
              <a:rPr lang="nl-NL" b="1" dirty="0" smtClean="0">
                <a:solidFill>
                  <a:srgbClr val="00B050"/>
                </a:solidFill>
              </a:rPr>
              <a:t> + H</a:t>
            </a:r>
            <a:r>
              <a:rPr lang="nl-NL" baseline="-25000" dirty="0" smtClean="0">
                <a:solidFill>
                  <a:srgbClr val="00B050"/>
                </a:solidFill>
                <a:latin typeface="Calibri" pitchFamily="34" charset="0"/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O (l)</a:t>
            </a:r>
          </a:p>
          <a:p>
            <a:pPr marL="0" indent="0">
              <a:buNone/>
            </a:pPr>
            <a:r>
              <a:rPr lang="nl-NL" b="1" dirty="0" smtClean="0"/>
              <a:t>De aantallen atomen C, H en O zijn links en rechts gelijk. </a:t>
            </a:r>
            <a:endParaRPr lang="nl-NL" b="1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1050878" y="2442949"/>
            <a:ext cx="518615" cy="13648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1050877" y="3332328"/>
            <a:ext cx="518615" cy="13648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>
            <a:off x="3168555" y="5122460"/>
            <a:ext cx="518615" cy="13648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met pijl 7"/>
          <p:cNvCxnSpPr/>
          <p:nvPr/>
        </p:nvCxnSpPr>
        <p:spPr>
          <a:xfrm>
            <a:off x="2909248" y="4672083"/>
            <a:ext cx="518615" cy="13648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2720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8.6 Van reactieschema naar reactievergelijking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32013" y="756138"/>
            <a:ext cx="8911988" cy="5723792"/>
          </a:xfrm>
        </p:spPr>
        <p:txBody>
          <a:bodyPr/>
          <a:lstStyle/>
          <a:p>
            <a:pPr marL="0" indent="0">
              <a:buNone/>
            </a:pPr>
            <a:r>
              <a:rPr lang="nl-NL" b="1" dirty="0" smtClean="0"/>
              <a:t>Opdracht 30:</a:t>
            </a:r>
          </a:p>
          <a:p>
            <a:pPr marL="0" indent="0">
              <a:buNone/>
            </a:pPr>
            <a:r>
              <a:rPr lang="nl-NL" b="1" dirty="0" smtClean="0"/>
              <a:t>Ethaan+ zuurstof            waterdamp + koolstofdioxide</a:t>
            </a:r>
          </a:p>
          <a:p>
            <a:pPr marL="0" indent="0">
              <a:buNone/>
            </a:pPr>
            <a:r>
              <a:rPr lang="nl-NL" b="1" dirty="0" smtClean="0"/>
              <a:t>C</a:t>
            </a:r>
            <a:r>
              <a:rPr lang="nl-NL" baseline="-25000" dirty="0">
                <a:latin typeface="Calibri" pitchFamily="34" charset="0"/>
              </a:rPr>
              <a:t>2</a:t>
            </a:r>
            <a:r>
              <a:rPr lang="nl-NL" b="1" dirty="0" smtClean="0"/>
              <a:t>H</a:t>
            </a:r>
            <a:r>
              <a:rPr lang="nl-NL" baseline="-25000" dirty="0">
                <a:latin typeface="Calibri" pitchFamily="34" charset="0"/>
              </a:rPr>
              <a:t>6</a:t>
            </a:r>
            <a:r>
              <a:rPr lang="nl-NL" b="1" dirty="0" smtClean="0"/>
              <a:t> (g) + O</a:t>
            </a:r>
            <a:r>
              <a:rPr lang="nl-NL" baseline="-25000" dirty="0">
                <a:latin typeface="Calibri" pitchFamily="34" charset="0"/>
              </a:rPr>
              <a:t>2</a:t>
            </a:r>
            <a:r>
              <a:rPr lang="nl-NL" b="1" dirty="0" smtClean="0"/>
              <a:t> (g)        H</a:t>
            </a:r>
            <a:r>
              <a:rPr lang="nl-NL" baseline="-25000" dirty="0">
                <a:latin typeface="Calibri" pitchFamily="34" charset="0"/>
              </a:rPr>
              <a:t>2</a:t>
            </a:r>
            <a:r>
              <a:rPr lang="nl-NL" b="1" dirty="0" smtClean="0"/>
              <a:t>O (g) + CO</a:t>
            </a:r>
            <a:r>
              <a:rPr lang="nl-NL" baseline="-25000" dirty="0">
                <a:latin typeface="Calibri" pitchFamily="34" charset="0"/>
              </a:rPr>
              <a:t>2</a:t>
            </a:r>
            <a:r>
              <a:rPr lang="nl-NL" b="1" dirty="0" smtClean="0"/>
              <a:t> (g)</a:t>
            </a:r>
          </a:p>
          <a:p>
            <a:pPr marL="0" indent="0">
              <a:buNone/>
            </a:pPr>
            <a:endParaRPr lang="nl-NL" b="1" dirty="0" smtClean="0"/>
          </a:p>
          <a:p>
            <a:pPr marL="0" indent="0">
              <a:buNone/>
            </a:pPr>
            <a:r>
              <a:rPr lang="nl-NL" b="1" dirty="0" smtClean="0"/>
              <a:t>Geen van de atoomsoorten klopt. Maak eerst C en H kloppend:</a:t>
            </a:r>
          </a:p>
          <a:p>
            <a:pPr marL="0" indent="0">
              <a:buNone/>
            </a:pPr>
            <a:r>
              <a:rPr lang="nl-NL" b="1" dirty="0"/>
              <a:t>C</a:t>
            </a:r>
            <a:r>
              <a:rPr lang="nl-NL" baseline="-25000" dirty="0">
                <a:latin typeface="Calibri" pitchFamily="34" charset="0"/>
              </a:rPr>
              <a:t>2</a:t>
            </a:r>
            <a:r>
              <a:rPr lang="nl-NL" b="1" dirty="0"/>
              <a:t>H</a:t>
            </a:r>
            <a:r>
              <a:rPr lang="nl-NL" baseline="-25000" dirty="0">
                <a:latin typeface="Calibri" pitchFamily="34" charset="0"/>
              </a:rPr>
              <a:t>6</a:t>
            </a:r>
            <a:r>
              <a:rPr lang="nl-NL" b="1" dirty="0"/>
              <a:t> (g) + </a:t>
            </a:r>
            <a:r>
              <a:rPr lang="nl-NL" b="1" dirty="0" smtClean="0"/>
              <a:t>…….O</a:t>
            </a:r>
            <a:r>
              <a:rPr lang="nl-NL" baseline="-25000" dirty="0" smtClean="0">
                <a:latin typeface="Calibri" pitchFamily="34" charset="0"/>
              </a:rPr>
              <a:t>2</a:t>
            </a:r>
            <a:r>
              <a:rPr lang="nl-NL" b="1" dirty="0" smtClean="0"/>
              <a:t> </a:t>
            </a:r>
            <a:r>
              <a:rPr lang="nl-NL" b="1" dirty="0"/>
              <a:t>(g)        </a:t>
            </a:r>
            <a:r>
              <a:rPr lang="nl-NL" b="1" dirty="0" smtClean="0"/>
              <a:t>3H</a:t>
            </a:r>
            <a:r>
              <a:rPr lang="nl-NL" baseline="-25000" dirty="0" smtClean="0">
                <a:latin typeface="Calibri" pitchFamily="34" charset="0"/>
              </a:rPr>
              <a:t>2</a:t>
            </a:r>
            <a:r>
              <a:rPr lang="nl-NL" b="1" dirty="0" smtClean="0"/>
              <a:t>O </a:t>
            </a:r>
            <a:r>
              <a:rPr lang="nl-NL" b="1" dirty="0"/>
              <a:t>(g) + </a:t>
            </a:r>
            <a:r>
              <a:rPr lang="nl-NL" b="1" dirty="0" smtClean="0"/>
              <a:t>2CO</a:t>
            </a:r>
            <a:r>
              <a:rPr lang="nl-NL" baseline="-25000" dirty="0" smtClean="0">
                <a:latin typeface="Calibri" pitchFamily="34" charset="0"/>
              </a:rPr>
              <a:t>2</a:t>
            </a:r>
            <a:r>
              <a:rPr lang="nl-NL" b="1" dirty="0" smtClean="0"/>
              <a:t> </a:t>
            </a:r>
            <a:r>
              <a:rPr lang="nl-NL" b="1" dirty="0"/>
              <a:t>(g</a:t>
            </a:r>
            <a:r>
              <a:rPr lang="nl-NL" b="1" dirty="0" smtClean="0"/>
              <a:t>)</a:t>
            </a:r>
          </a:p>
          <a:p>
            <a:pPr marL="0" indent="0">
              <a:buNone/>
            </a:pPr>
            <a:r>
              <a:rPr lang="nl-NL" b="1" dirty="0" smtClean="0"/>
              <a:t>Links </a:t>
            </a:r>
            <a:r>
              <a:rPr lang="nl-NL" b="1" dirty="0" err="1" smtClean="0"/>
              <a:t>vd</a:t>
            </a:r>
            <a:r>
              <a:rPr lang="nl-NL" b="1" dirty="0" smtClean="0"/>
              <a:t> pijl staan nu 2 zuurstofatomen; rechts 7    ( 3 + 2x2)</a:t>
            </a:r>
          </a:p>
          <a:p>
            <a:pPr marL="0" indent="0">
              <a:buNone/>
            </a:pPr>
            <a:endParaRPr lang="nl-NL" b="1" dirty="0" smtClean="0"/>
          </a:p>
          <a:p>
            <a:pPr marL="0" indent="0">
              <a:buNone/>
            </a:pPr>
            <a:r>
              <a:rPr lang="nl-NL" b="1" dirty="0" smtClean="0"/>
              <a:t>Links wil je ook 7 zuurstofatomen; dat zou betekenen 3½ atomen O2. </a:t>
            </a:r>
          </a:p>
          <a:p>
            <a:pPr marL="0" indent="0">
              <a:buNone/>
            </a:pPr>
            <a:r>
              <a:rPr lang="nl-NL" b="1" dirty="0" smtClean="0"/>
              <a:t>C</a:t>
            </a:r>
            <a:r>
              <a:rPr lang="nl-NL" baseline="-25000" dirty="0" smtClean="0">
                <a:latin typeface="Calibri" pitchFamily="34" charset="0"/>
              </a:rPr>
              <a:t>2</a:t>
            </a:r>
            <a:r>
              <a:rPr lang="nl-NL" b="1" dirty="0" smtClean="0"/>
              <a:t>H</a:t>
            </a:r>
            <a:r>
              <a:rPr lang="nl-NL" baseline="-25000" dirty="0" smtClean="0">
                <a:latin typeface="Calibri" pitchFamily="34" charset="0"/>
              </a:rPr>
              <a:t>6</a:t>
            </a:r>
            <a:r>
              <a:rPr lang="nl-NL" b="1" dirty="0" smtClean="0"/>
              <a:t> </a:t>
            </a:r>
            <a:r>
              <a:rPr lang="nl-NL" b="1" dirty="0"/>
              <a:t>(g) </a:t>
            </a:r>
            <a:r>
              <a:rPr lang="nl-NL" b="1" dirty="0" smtClean="0"/>
              <a:t>+  3½ O</a:t>
            </a:r>
            <a:r>
              <a:rPr lang="nl-NL" baseline="-25000" dirty="0" smtClean="0">
                <a:latin typeface="Calibri" pitchFamily="34" charset="0"/>
              </a:rPr>
              <a:t>2</a:t>
            </a:r>
            <a:r>
              <a:rPr lang="nl-NL" b="1" dirty="0" smtClean="0"/>
              <a:t> </a:t>
            </a:r>
            <a:r>
              <a:rPr lang="nl-NL" b="1" dirty="0"/>
              <a:t>(g)        3H</a:t>
            </a:r>
            <a:r>
              <a:rPr lang="nl-NL" baseline="-25000" dirty="0">
                <a:latin typeface="Calibri" pitchFamily="34" charset="0"/>
              </a:rPr>
              <a:t>2</a:t>
            </a:r>
            <a:r>
              <a:rPr lang="nl-NL" b="1" dirty="0"/>
              <a:t>O (g) + 2CO</a:t>
            </a:r>
            <a:r>
              <a:rPr lang="nl-NL" baseline="-25000" dirty="0">
                <a:latin typeface="Calibri" pitchFamily="34" charset="0"/>
              </a:rPr>
              <a:t>2</a:t>
            </a:r>
            <a:r>
              <a:rPr lang="nl-NL" b="1" dirty="0"/>
              <a:t> (g</a:t>
            </a:r>
            <a:r>
              <a:rPr lang="nl-NL" b="1" dirty="0" smtClean="0"/>
              <a:t>)</a:t>
            </a:r>
          </a:p>
          <a:p>
            <a:pPr marL="0" indent="0">
              <a:buNone/>
            </a:pPr>
            <a:endParaRPr lang="nl-NL" b="1" dirty="0" smtClean="0"/>
          </a:p>
          <a:p>
            <a:pPr marL="0" indent="0">
              <a:buNone/>
            </a:pPr>
            <a:r>
              <a:rPr lang="nl-NL" b="1" dirty="0" err="1" smtClean="0"/>
              <a:t>Halven</a:t>
            </a:r>
            <a:r>
              <a:rPr lang="nl-NL" b="1" dirty="0" smtClean="0"/>
              <a:t> mag </a:t>
            </a:r>
            <a:r>
              <a:rPr lang="nl-NL" b="1" dirty="0"/>
              <a:t>niet. Daarom kloppend maken door alle </a:t>
            </a:r>
            <a:r>
              <a:rPr lang="nl-NL" b="1" dirty="0" smtClean="0"/>
              <a:t>coëfficiënten </a:t>
            </a:r>
            <a:r>
              <a:rPr lang="nl-NL" b="1" dirty="0"/>
              <a:t>met 2 te </a:t>
            </a:r>
            <a:r>
              <a:rPr lang="nl-NL" b="1" dirty="0" smtClean="0"/>
              <a:t>vermenigvuldigen:</a:t>
            </a:r>
            <a:endParaRPr lang="nl-NL" b="1" dirty="0"/>
          </a:p>
          <a:p>
            <a:pPr marL="0" indent="0">
              <a:buNone/>
            </a:pPr>
            <a:r>
              <a:rPr lang="nl-NL" b="1" dirty="0" smtClean="0">
                <a:solidFill>
                  <a:srgbClr val="00B050"/>
                </a:solidFill>
              </a:rPr>
              <a:t>2C</a:t>
            </a:r>
            <a:r>
              <a:rPr lang="nl-NL" baseline="-25000" dirty="0" smtClean="0">
                <a:solidFill>
                  <a:srgbClr val="00B050"/>
                </a:solidFill>
                <a:latin typeface="Calibri" pitchFamily="34" charset="0"/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H</a:t>
            </a:r>
            <a:r>
              <a:rPr lang="nl-NL" baseline="-25000" dirty="0" smtClean="0">
                <a:solidFill>
                  <a:srgbClr val="00B050"/>
                </a:solidFill>
                <a:latin typeface="Calibri" pitchFamily="34" charset="0"/>
              </a:rPr>
              <a:t>6</a:t>
            </a:r>
            <a:r>
              <a:rPr lang="nl-NL" b="1" dirty="0" smtClean="0">
                <a:solidFill>
                  <a:srgbClr val="00B050"/>
                </a:solidFill>
              </a:rPr>
              <a:t> </a:t>
            </a:r>
            <a:r>
              <a:rPr lang="nl-NL" b="1" dirty="0">
                <a:solidFill>
                  <a:srgbClr val="00B050"/>
                </a:solidFill>
              </a:rPr>
              <a:t>(g) </a:t>
            </a:r>
            <a:r>
              <a:rPr lang="nl-NL" b="1" dirty="0" smtClean="0">
                <a:solidFill>
                  <a:srgbClr val="00B050"/>
                </a:solidFill>
              </a:rPr>
              <a:t>+ 7O</a:t>
            </a:r>
            <a:r>
              <a:rPr lang="nl-NL" baseline="-25000" dirty="0" smtClean="0">
                <a:solidFill>
                  <a:srgbClr val="00B050"/>
                </a:solidFill>
                <a:latin typeface="Calibri" pitchFamily="34" charset="0"/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 </a:t>
            </a:r>
            <a:r>
              <a:rPr lang="nl-NL" b="1" dirty="0">
                <a:solidFill>
                  <a:srgbClr val="00B050"/>
                </a:solidFill>
              </a:rPr>
              <a:t>(g)        </a:t>
            </a:r>
            <a:r>
              <a:rPr lang="nl-NL" b="1" dirty="0" smtClean="0">
                <a:solidFill>
                  <a:srgbClr val="00B050"/>
                </a:solidFill>
              </a:rPr>
              <a:t>6H</a:t>
            </a:r>
            <a:r>
              <a:rPr lang="nl-NL" baseline="-25000" dirty="0" smtClean="0">
                <a:solidFill>
                  <a:srgbClr val="00B050"/>
                </a:solidFill>
                <a:latin typeface="Calibri" pitchFamily="34" charset="0"/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O </a:t>
            </a:r>
            <a:r>
              <a:rPr lang="nl-NL" b="1" dirty="0">
                <a:solidFill>
                  <a:srgbClr val="00B050"/>
                </a:solidFill>
              </a:rPr>
              <a:t>(g) + </a:t>
            </a:r>
            <a:r>
              <a:rPr lang="nl-NL" b="1" dirty="0" smtClean="0">
                <a:solidFill>
                  <a:srgbClr val="00B050"/>
                </a:solidFill>
              </a:rPr>
              <a:t>4CO</a:t>
            </a:r>
            <a:r>
              <a:rPr lang="nl-NL" baseline="-25000" dirty="0" smtClean="0">
                <a:solidFill>
                  <a:srgbClr val="00B050"/>
                </a:solidFill>
                <a:latin typeface="Calibri" pitchFamily="34" charset="0"/>
              </a:rPr>
              <a:t>2</a:t>
            </a:r>
            <a:r>
              <a:rPr lang="nl-NL" b="1" dirty="0" smtClean="0">
                <a:solidFill>
                  <a:srgbClr val="00B050"/>
                </a:solidFill>
              </a:rPr>
              <a:t> </a:t>
            </a:r>
            <a:r>
              <a:rPr lang="nl-NL" b="1" dirty="0">
                <a:solidFill>
                  <a:srgbClr val="00B050"/>
                </a:solidFill>
              </a:rPr>
              <a:t>(g)</a:t>
            </a:r>
          </a:p>
          <a:p>
            <a:pPr marL="0" indent="0">
              <a:buNone/>
            </a:pPr>
            <a:endParaRPr lang="nl-NL" b="1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2647666" y="1419367"/>
            <a:ext cx="464024" cy="13648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>
            <a:off x="2442949" y="1883391"/>
            <a:ext cx="341194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/>
          <p:cNvCxnSpPr/>
          <p:nvPr/>
        </p:nvCxnSpPr>
        <p:spPr>
          <a:xfrm>
            <a:off x="2879678" y="3209498"/>
            <a:ext cx="341194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>
            <a:off x="2879678" y="4956412"/>
            <a:ext cx="341194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met pijl 11"/>
          <p:cNvCxnSpPr/>
          <p:nvPr/>
        </p:nvCxnSpPr>
        <p:spPr>
          <a:xfrm>
            <a:off x="2709081" y="6635087"/>
            <a:ext cx="341194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5530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8.6 Van reactieschema naar reactievergelijking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32013" y="756138"/>
            <a:ext cx="8911988" cy="5723792"/>
          </a:xfrm>
        </p:spPr>
        <p:txBody>
          <a:bodyPr/>
          <a:lstStyle/>
          <a:p>
            <a:pPr marL="0" indent="0">
              <a:buNone/>
            </a:pPr>
            <a:r>
              <a:rPr lang="nl-NL" b="1" dirty="0" smtClean="0"/>
              <a:t>Opdracht 31:</a:t>
            </a:r>
          </a:p>
          <a:p>
            <a:pPr marL="0" indent="0">
              <a:buNone/>
            </a:pPr>
            <a:endParaRPr lang="nl-NL" b="1" dirty="0" smtClean="0"/>
          </a:p>
          <a:p>
            <a:pPr marL="0" indent="0">
              <a:buNone/>
            </a:pPr>
            <a:r>
              <a:rPr lang="nl-NL" b="1" dirty="0" smtClean="0"/>
              <a:t>Koolstof(s) + stoom(g)          waterstof(g) + koolstofmonoxide(g) </a:t>
            </a:r>
          </a:p>
          <a:p>
            <a:pPr marL="0" indent="0">
              <a:buNone/>
            </a:pPr>
            <a:r>
              <a:rPr lang="nl-NL" b="1" dirty="0" smtClean="0"/>
              <a:t>       C(s)       +    H</a:t>
            </a:r>
            <a:r>
              <a:rPr lang="nl-NL" baseline="-25000" dirty="0" smtClean="0">
                <a:latin typeface="Calibri" pitchFamily="34" charset="0"/>
              </a:rPr>
              <a:t>2</a:t>
            </a:r>
            <a:r>
              <a:rPr lang="nl-NL" b="1" dirty="0" smtClean="0"/>
              <a:t>O(g)                    H</a:t>
            </a:r>
            <a:r>
              <a:rPr lang="nl-NL" baseline="-25000" dirty="0" smtClean="0">
                <a:latin typeface="Calibri" pitchFamily="34" charset="0"/>
              </a:rPr>
              <a:t>2</a:t>
            </a:r>
            <a:r>
              <a:rPr lang="nl-NL" b="1" dirty="0" smtClean="0"/>
              <a:t>(g)      +               CO(g)</a:t>
            </a:r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r>
              <a:rPr lang="nl-NL" b="1" dirty="0" smtClean="0"/>
              <a:t>Kloppend maken? Niet nodig!</a:t>
            </a:r>
            <a:endParaRPr lang="nl-NL" b="1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3217461" y="2301774"/>
            <a:ext cx="464024" cy="13648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 flipV="1">
            <a:off x="3261817" y="1924336"/>
            <a:ext cx="375313" cy="13646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1641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00B050"/>
          </a:solidFill>
        </a:ln>
      </a:spPr>
      <a:bodyPr wrap="square" rtlCol="0" anchor="ctr">
        <a:spAutoFit/>
      </a:bodyPr>
      <a:lstStyle>
        <a:defPPr algn="ctr">
          <a:defRPr sz="2400" dirty="0" err="1">
            <a:solidFill>
              <a:prstClr val="black"/>
            </a:solidFill>
            <a:latin typeface="Calibri" pitchFamily="34" charset="0"/>
          </a:defRPr>
        </a:defPPr>
      </a:lstStyle>
    </a:spDef>
    <a:lnDef>
      <a:spPr>
        <a:ln w="19050">
          <a:solidFill>
            <a:schemeClr val="tx1"/>
          </a:solidFill>
          <a:prstDash val="solid"/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Calibri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821</Words>
  <Application>Microsoft Office PowerPoint</Application>
  <PresentationFormat>Diavoorstelling (4:3)</PresentationFormat>
  <Paragraphs>90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Office-thema</vt:lpstr>
      <vt:lpstr>8.6 Van reactieschema naar reactievergelijking</vt:lpstr>
      <vt:lpstr>8.6 Van reactieschema naar reactievergelijking</vt:lpstr>
      <vt:lpstr>8.6 Van reactieschema naar reactievergelijking</vt:lpstr>
      <vt:lpstr>8.6 Van reactieschema naar reactievergelijking</vt:lpstr>
      <vt:lpstr>8.6 Van reactieschema naar reactievergelijking</vt:lpstr>
      <vt:lpstr>8.6 Van reactieschema naar reactievergelijking</vt:lpstr>
      <vt:lpstr>8.6 Van reactieschema naar reactievergelijking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Prabha</dc:creator>
  <cp:lastModifiedBy>Mark</cp:lastModifiedBy>
  <cp:revision>434</cp:revision>
  <dcterms:created xsi:type="dcterms:W3CDTF">2011-12-07T18:12:19Z</dcterms:created>
  <dcterms:modified xsi:type="dcterms:W3CDTF">2015-06-08T10:52:02Z</dcterms:modified>
</cp:coreProperties>
</file>